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sldIdLst>
    <p:sldId id="256" r:id="rId2"/>
    <p:sldId id="278" r:id="rId3"/>
    <p:sldId id="275" r:id="rId4"/>
    <p:sldId id="277" r:id="rId5"/>
    <p:sldId id="257" r:id="rId6"/>
    <p:sldId id="258" r:id="rId7"/>
    <p:sldId id="276" r:id="rId8"/>
    <p:sldId id="261" r:id="rId9"/>
    <p:sldId id="280" r:id="rId10"/>
    <p:sldId id="282" r:id="rId11"/>
    <p:sldId id="281" r:id="rId12"/>
    <p:sldId id="263" r:id="rId13"/>
    <p:sldId id="264" r:id="rId14"/>
    <p:sldId id="265" r:id="rId15"/>
    <p:sldId id="270" r:id="rId16"/>
    <p:sldId id="271" r:id="rId17"/>
    <p:sldId id="283" r:id="rId18"/>
    <p:sldId id="272" r:id="rId19"/>
    <p:sldId id="273" r:id="rId20"/>
    <p:sldId id="267" r:id="rId21"/>
    <p:sldId id="268" r:id="rId22"/>
    <p:sldId id="279" r:id="rId23"/>
    <p:sldId id="284" r:id="rId24"/>
    <p:sldId id="285" r:id="rId25"/>
    <p:sldId id="266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397" y="-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C4034-7C72-48D5-911C-032574B2C349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8FE94-56F5-45BC-A99B-5D5BE8C81AD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FE94-56F5-45BC-A99B-5D5BE8C81AD1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Прямоугольник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Скругленный прямоугольник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Скругленный прямоугольник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Дата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Прямоугольник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A14826E7-CFA1-4329-9A70-81B2177284B4}" type="datetimeFigureOut">
              <a:rPr lang="ru-RU" smtClean="0"/>
              <a:pPr/>
              <a:t>16.11.2022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CE224E60-C596-45D4-94C0-0D564D43AAC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package" Target="../embeddings/_________Microsoft_Office_Word1.docx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package" Target="../embeddings/_________Microsoft_Office_Word2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474B0FE8-8A0C-4A45-95A8-657B18FEB952}"/>
              </a:ext>
            </a:extLst>
          </p:cNvPr>
          <p:cNvSpPr/>
          <p:nvPr/>
        </p:nvSpPr>
        <p:spPr>
          <a:xfrm>
            <a:off x="1403648" y="116632"/>
            <a:ext cx="6539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Національний аерокосмічний університет ім. М.Є. Жуковського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«Харківський авіаційний інститут»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1074EB21-24E9-44A8-B679-F59074F1BE67}"/>
              </a:ext>
            </a:extLst>
          </p:cNvPr>
          <p:cNvSpPr/>
          <p:nvPr/>
        </p:nvSpPr>
        <p:spPr>
          <a:xfrm>
            <a:off x="2051720" y="692696"/>
            <a:ext cx="4988417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Факультет систем управління літальних апаратів</a:t>
            </a:r>
            <a:endParaRPr lang="ru-RU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D2A214C8-3A9D-4617-992E-4C89BF7E4F5B}"/>
              </a:ext>
            </a:extLst>
          </p:cNvPr>
          <p:cNvSpPr/>
          <p:nvPr/>
        </p:nvSpPr>
        <p:spPr>
          <a:xfrm>
            <a:off x="467544" y="1052736"/>
            <a:ext cx="8136904" cy="390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Кафедра </a:t>
            </a:r>
            <a:r>
              <a:rPr lang="uk-UA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комп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’</a:t>
            </a:r>
            <a:r>
              <a:rPr lang="uk-UA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ютерних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наук та інформаційних технологій</a:t>
            </a:r>
            <a:endParaRPr lang="ru-RU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DD5FD28-0BB9-463B-98AC-9A6545069115}"/>
              </a:ext>
            </a:extLst>
          </p:cNvPr>
          <p:cNvSpPr txBox="1"/>
          <p:nvPr/>
        </p:nvSpPr>
        <p:spPr>
          <a:xfrm>
            <a:off x="899592" y="1484784"/>
            <a:ext cx="756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резентація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тему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Розробка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веб-додатку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оптимізації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маршрутів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вантажоперевезень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застосуванням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генетичних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алгоритмів</a:t>
            </a:r>
            <a:r>
              <a:rPr lang="ru-RU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10" name="Picture 4" descr="Отзывы о Национальный аэрокосмический университет им. Н.Е.Жуковского  (Украина, Харьков)">
            <a:extLst>
              <a:ext uri="{FF2B5EF4-FFF2-40B4-BE49-F238E27FC236}">
                <a16:creationId xmlns="" xmlns:a16="http://schemas.microsoft.com/office/drawing/2014/main" id="{DB2E083C-A4A8-4330-A8FE-00592A56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61048"/>
            <a:ext cx="2425868" cy="24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7CF00DFD-7CB9-4101-A99F-3261CDDACED0}"/>
              </a:ext>
            </a:extLst>
          </p:cNvPr>
          <p:cNvSpPr/>
          <p:nvPr/>
        </p:nvSpPr>
        <p:spPr>
          <a:xfrm>
            <a:off x="899592" y="4293096"/>
            <a:ext cx="8187188" cy="235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0" algn="r">
              <a:lnSpc>
                <a:spcPct val="115000"/>
              </a:lnSpc>
              <a:spcAft>
                <a:spcPts val="0"/>
              </a:spcAft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Виконав: студент </a:t>
            </a:r>
            <a:r>
              <a:rPr lang="uk-UA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u="sng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uk-UA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курсу групи № </a:t>
            </a:r>
            <a:r>
              <a:rPr lang="uk-UA" u="sng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r>
              <a:rPr lang="en-US" u="sng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0" algn="r">
              <a:lnSpc>
                <a:spcPct val="115000"/>
              </a:lnSpc>
              <a:spcAft>
                <a:spcPts val="0"/>
              </a:spcAft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напряму </a:t>
            </a:r>
            <a:r>
              <a:rPr lang="uk-UA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підготовки</a:t>
            </a:r>
            <a:endParaRPr lang="ru-RU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algn="r">
              <a:lnSpc>
                <a:spcPct val="115000"/>
              </a:lnSpc>
              <a:spcAft>
                <a:spcPts val="0"/>
              </a:spcAft>
            </a:pPr>
            <a:r>
              <a:rPr lang="uk-UA" u="sng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u="sng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uk-UA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122      </a:t>
            </a:r>
            <a:r>
              <a:rPr lang="ru-RU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uk-UA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«Комп'ютерні науки»	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835" indent="676910" algn="r">
              <a:lnSpc>
                <a:spcPct val="115000"/>
              </a:lnSpc>
              <a:spcAft>
                <a:spcPts val="0"/>
              </a:spcAft>
            </a:pPr>
            <a:r>
              <a:rPr lang="uk-UA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(код і найменування напряму підготовки</a:t>
            </a:r>
            <a:r>
              <a:rPr lang="uk-UA" sz="1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uk-UA" u="sng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</a:p>
          <a:p>
            <a:pPr marL="2743835" indent="676910" algn="r">
              <a:lnSpc>
                <a:spcPct val="115000"/>
              </a:lnSpc>
              <a:spcAft>
                <a:spcPts val="0"/>
              </a:spcAft>
            </a:pPr>
            <a:r>
              <a:rPr lang="uk-UA" u="sng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Гринюк</a:t>
            </a:r>
            <a:r>
              <a:rPr lang="uk-UA" u="sng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М.О.    </a:t>
            </a:r>
            <a:r>
              <a:rPr lang="uk-UA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</a:p>
          <a:p>
            <a:pPr marL="2743835" indent="676910" algn="r">
              <a:lnSpc>
                <a:spcPct val="115000"/>
              </a:lnSpc>
              <a:spcAft>
                <a:spcPts val="0"/>
              </a:spcAft>
            </a:pPr>
            <a:r>
              <a:rPr lang="uk-UA" sz="1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uk-UA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прізвище й ініціали студента)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0" algn="r">
              <a:lnSpc>
                <a:spcPct val="115000"/>
              </a:lnSpc>
              <a:spcAft>
                <a:spcPts val="0"/>
              </a:spcAft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Керівник: </a:t>
            </a:r>
            <a:r>
              <a:rPr lang="uk-UA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uk-UA" u="sng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Яшина О.С.  </a:t>
            </a:r>
            <a:r>
              <a:rPr lang="uk-UA" u="sng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  	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835" algn="r">
              <a:lnSpc>
                <a:spcPct val="115000"/>
              </a:lnSpc>
              <a:spcAft>
                <a:spcPts val="0"/>
              </a:spcAft>
            </a:pPr>
            <a:r>
              <a:rPr lang="uk-UA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(прізвище й ініціали)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7504" y="620688"/>
            <a:ext cx="9109520" cy="720080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Популяції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1484784"/>
            <a:ext cx="84969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Якщо представити у порядковому вигляді – це набір унікальних цифр або чисел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[1,2,3,4,5,1]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з сумою шляху = 27.</a:t>
            </a: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Популяцією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же можливо назвати унікальний набір хромосом у порядковому вигляді та сумою повного шляху.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	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284984"/>
            <a:ext cx="546180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-289048" y="548680"/>
            <a:ext cx="9433048" cy="1008112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Турнірний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відбір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3528" y="1412776"/>
            <a:ext cx="849694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Після формування популяції здійснюється,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урнірний відбір -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як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може бути описаний наступним чином: з популяції, що містить N рядків, вибирається випадковим чином t рядків і кращий рядок записується в проміжний масив (між обраними рядками проводиться турнір). Ця операція повторюється N разів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. </a:t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6322" name="Picture 2" descr="5. Обзор методов отбора, скрещивания и мутации | Генетические алгоритмы на  Pyth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3645024"/>
            <a:ext cx="5400600" cy="2097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611560" y="980728"/>
            <a:ext cx="748883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Далі йде схрещування де всі хромосоми мають порядковий вид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е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тапи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ru-RU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схрещування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sz="1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51520" y="332656"/>
            <a:ext cx="8604448" cy="79208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Схрещування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028" y="1591667"/>
            <a:ext cx="2485200" cy="2199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933056"/>
            <a:ext cx="2376264" cy="35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1628800"/>
            <a:ext cx="2575283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556792"/>
            <a:ext cx="2437249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4860032" y="2852936"/>
            <a:ext cx="288032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4860032" y="2852936"/>
            <a:ext cx="3600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7596336" y="2852936"/>
            <a:ext cx="3600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7596336" y="2852936"/>
            <a:ext cx="36004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5696" y="4437112"/>
            <a:ext cx="2601632" cy="223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0072" y="4941168"/>
            <a:ext cx="2458988" cy="364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107504" y="191683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1.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2915816" y="198884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5724128" y="198884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7" name="TextBox 36"/>
          <p:cNvSpPr txBox="1"/>
          <p:nvPr/>
        </p:nvSpPr>
        <p:spPr>
          <a:xfrm>
            <a:off x="179512" y="386104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4.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1403648" y="486916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5.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4788024" y="49411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6</a:t>
            </a:r>
            <a:r>
              <a:rPr lang="ru-RU" dirty="0" smtClean="0"/>
              <a:t>.</a:t>
            </a:r>
            <a:endParaRPr lang="ru-RU" dirty="0"/>
          </a:p>
        </p:txBody>
      </p:sp>
      <p:cxnSp>
        <p:nvCxnSpPr>
          <p:cNvPr id="44" name="Прямая со стрелкой 43"/>
          <p:cNvCxnSpPr/>
          <p:nvPr/>
        </p:nvCxnSpPr>
        <p:spPr>
          <a:xfrm>
            <a:off x="971600" y="2420888"/>
            <a:ext cx="792088" cy="3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V="1">
            <a:off x="971600" y="2420888"/>
            <a:ext cx="936104" cy="3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467544" y="1412776"/>
            <a:ext cx="79928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Абстрактний приклад мутації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endParaRPr lang="ru-RU" sz="1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sz="1600" dirty="0" smtClean="0"/>
              <a:t>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Генеруємо число від 0 до 100. </a:t>
            </a:r>
          </a:p>
          <a:p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Якщо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число менше від % мутації в налаштуваннях відбувається мутація. </a:t>
            </a:r>
          </a:p>
          <a:p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Вибирається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2 випадкові гени і вони змінюються місцями.</a:t>
            </a:r>
          </a:p>
          <a:p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3717032"/>
            <a:ext cx="3312368" cy="66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3635896" y="306896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716016" y="306896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4869160"/>
            <a:ext cx="3312368" cy="72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0" y="476672"/>
            <a:ext cx="9433048" cy="100811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Мутації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467544" y="908720"/>
            <a:ext cx="799288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sz="1600" dirty="0" smtClean="0"/>
              <a:t> </a:t>
            </a:r>
            <a:r>
              <a:rPr lang="uk-UA" sz="1600" dirty="0" smtClean="0"/>
              <a:t>-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Додаємо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до спільного масиву результатів.</a:t>
            </a:r>
            <a:endParaRPr lang="uk-UA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lnSpc>
                <a:spcPct val="150000"/>
              </a:lnSpc>
            </a:pPr>
            <a:r>
              <a:rPr lang="uk-UA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Повторюємо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процес до 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крітєрії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останови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(кількості поколінь).</a:t>
            </a:r>
            <a:r>
              <a:rPr lang="uk-UA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Після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завершення останнього покоління сортируємо масив за зростанням та знаходимо перший елемент як краще вирішення</a:t>
            </a:r>
            <a:r>
              <a:rPr lang="uk-UA" sz="1400" dirty="0" smtClean="0"/>
              <a:t>.</a:t>
            </a:r>
            <a:endParaRPr lang="ru-RU" sz="1400" dirty="0" smtClean="0"/>
          </a:p>
          <a:p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dirty="0"/>
              <a:t/>
            </a:r>
            <a:br>
              <a:rPr lang="ru-RU" sz="1400" dirty="0"/>
            </a:br>
            <a:endParaRPr lang="uk-UA" sz="1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uk-UA" sz="1400" dirty="0"/>
              <a:t/>
            </a:r>
            <a:br>
              <a:rPr lang="uk-UA" sz="1400" dirty="0"/>
            </a:br>
            <a:r>
              <a:rPr lang="uk-UA" sz="1400" dirty="0"/>
              <a:t> 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996952"/>
            <a:ext cx="763284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0" y="476672"/>
            <a:ext cx="9433048" cy="100811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Застосування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генетичних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алгоритмів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до </a:t>
            </a: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розв'язання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задачі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комівояжера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692696"/>
            <a:ext cx="6336704" cy="432048"/>
          </a:xfrm>
        </p:spPr>
        <p:txBody>
          <a:bodyPr>
            <a:noAutofit/>
          </a:bodyPr>
          <a:lstStyle/>
          <a:p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Архітектура додатку клієнтської сторони</a:t>
            </a:r>
            <a:endParaRPr lang="ru-RU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611560" y="1196752"/>
            <a:ext cx="7992888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	Для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розробки клієнтської частини 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веб-застосунку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і візуалізації алгоритму застосовувався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JS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ф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реймворк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Angular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останньої версії який зосереджений на компонентному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програмуванні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бібліотекою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NgPrime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Архітектура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поділена на наступні частини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uk-UA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Declarations</a:t>
            </a:r>
            <a:r>
              <a:rPr lang="uk-UA" sz="16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Widget</a:t>
            </a:r>
            <a:r>
              <a:rPr lang="uk-UA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Module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. Модулі із оголошеннями різних сутностей. Як приклад подібних модулів можна навести набори компонентів інтерфейсу користувача, директив, 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пайпів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Services</a:t>
            </a:r>
            <a:r>
              <a:rPr lang="uk-UA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Module</a:t>
            </a:r>
            <a:r>
              <a:rPr lang="uk-UA" sz="16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Модулі Сервісів. Наприклад - 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HttpClientModule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Routing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Module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. Модулі маршрутизації.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Domain</a:t>
            </a:r>
            <a:r>
              <a:rPr lang="uk-UA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Feature</a:t>
            </a:r>
            <a:r>
              <a:rPr lang="uk-UA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Module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. Модулі, що реалізують ключові завдання програми.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Core</a:t>
            </a:r>
            <a:r>
              <a:rPr lang="uk-UA" sz="1600" b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Shared</a:t>
            </a:r>
            <a:r>
              <a:rPr lang="uk-UA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b="1" dirty="0" err="1" smtClean="0">
                <a:latin typeface="Times New Roman" pitchFamily="18" charset="0"/>
                <a:cs typeface="Times New Roman" pitchFamily="18" charset="0"/>
              </a:rPr>
              <a:t>Module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. Core-модуль це модуль для оголошення глобальних сервісів.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Shared-модуль — це модуль, у якому оголошують компоненти спільного використання.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51520" y="764704"/>
            <a:ext cx="8640960" cy="432048"/>
          </a:xfrm>
        </p:spPr>
        <p:txBody>
          <a:bodyPr>
            <a:noAutofit/>
          </a:bodyPr>
          <a:lstStyle/>
          <a:p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Архітектура додатку серверної </a:t>
            </a: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сторони в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Visual Studio 2022</a:t>
            </a:r>
            <a:endParaRPr lang="ru-RU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683568" y="692696"/>
            <a:ext cx="7992888" cy="715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Архітектура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Onion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серверної сторони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розд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ілена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на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uk-UA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DataAccess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layer.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івень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доступа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даних, яких містить логіку збереження даних за допомогою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Entity Framework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Core code first.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dirty="0" smtClean="0">
                <a:latin typeface="Times New Roman" pitchFamily="18" charset="0"/>
                <a:cs typeface="Times New Roman" pitchFamily="18" charset="0"/>
              </a:rPr>
            </a:br>
            <a:endParaRPr lang="uk-UA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7" y="2708920"/>
            <a:ext cx="8398267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16832"/>
            <a:ext cx="6552728" cy="452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83568" y="836712"/>
            <a:ext cx="8640960" cy="432048"/>
          </a:xfrm>
        </p:spPr>
        <p:txBody>
          <a:bodyPr>
            <a:noAutofit/>
          </a:bodyPr>
          <a:lstStyle/>
          <a:p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Архітектура додатку серверної </a:t>
            </a: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сторони в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Sql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Server</a:t>
            </a:r>
            <a:endParaRPr lang="ru-RU" sz="4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683568" y="692696"/>
            <a:ext cx="7992888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2. Infrastructure and Services layer.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Для реал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ізації</a:t>
            </a:r>
            <a:r>
              <a:rPr lang="uk-UA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1600" dirty="0" smtClean="0"/>
              <a:t>бізнес-логіки програми.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1600" dirty="0" smtClean="0">
                <a:latin typeface="Times New Roman" pitchFamily="18" charset="0"/>
                <a:cs typeface="Times New Roman" pitchFamily="18" charset="0"/>
              </a:rPr>
            </a:br>
            <a:endParaRPr lang="uk-UA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1687513"/>
            <a:ext cx="8137525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251520" y="764704"/>
            <a:ext cx="8640960" cy="432048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Архітектура додатку серверної сторони в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Visual Studio 2022</a:t>
            </a: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683568" y="692696"/>
            <a:ext cx="7992888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WebApi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layer.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Для реал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ізації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веб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серв</a:t>
            </a:r>
            <a:r>
              <a:rPr lang="uk-UA" sz="1600" dirty="0" err="1" smtClean="0">
                <a:latin typeface="Times New Roman" pitchFamily="18" charset="0"/>
                <a:cs typeface="Times New Roman" pitchFamily="18" charset="0"/>
              </a:rPr>
              <a:t>іса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Rest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Api</a:t>
            </a:r>
            <a:r>
              <a:rPr lang="uk-UA" sz="1600" dirty="0" smtClean="0"/>
              <a:t>.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1600" dirty="0" smtClean="0">
                <a:latin typeface="Times New Roman" pitchFamily="18" charset="0"/>
                <a:cs typeface="Times New Roman" pitchFamily="18" charset="0"/>
              </a:rPr>
            </a:br>
            <a:endParaRPr lang="uk-UA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</a:pP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 smtClean="0">
                <a:latin typeface="Times New Roman" pitchFamily="18" charset="0"/>
                <a:cs typeface="Times New Roman" pitchFamily="18" charset="0"/>
              </a:rPr>
            </a:b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691680" y="692696"/>
            <a:ext cx="6336704" cy="432048"/>
          </a:xfrm>
        </p:spPr>
        <p:txBody>
          <a:bodyPr>
            <a:noAutofit/>
          </a:bodyPr>
          <a:lstStyle/>
          <a:p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Архітектура додатку серверної сторони</a:t>
            </a:r>
            <a:endParaRPr lang="ru-RU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16832"/>
            <a:ext cx="691424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627784" y="620688"/>
            <a:ext cx="4032448" cy="436984"/>
          </a:xfrm>
        </p:spPr>
        <p:txBody>
          <a:bodyPr>
            <a:noAutofit/>
          </a:bodyPr>
          <a:lstStyle/>
          <a:p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Мета та об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uk-UA" sz="2400" b="1" dirty="0" err="1" smtClean="0">
                <a:latin typeface="Times New Roman" pitchFamily="18" charset="0"/>
                <a:cs typeface="Times New Roman" pitchFamily="18" charset="0"/>
              </a:rPr>
              <a:t>єкт</a:t>
            </a: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 дослідження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467544" y="1196752"/>
            <a:ext cx="8352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uk-UA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539552" y="980728"/>
            <a:ext cx="8352928" cy="881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	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Об'єкт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дослідження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оптимізація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маршрутів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транспортних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задачах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	Предмет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 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дослідження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методи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засоби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розв'язання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задачі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комівояжера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застосуванням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генетичних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алгоритмів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Мета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роботи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оптимізація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маршруту доставки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товарів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шляхом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удосконалення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математичного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алгоритмічного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програмного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забезпечення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розв'язання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задачі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комівояжера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uk-UA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Сравнение и выбор системы маршрутизации для сферы доставк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797152"/>
            <a:ext cx="3181350" cy="1438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59832" y="620688"/>
            <a:ext cx="3456384" cy="629816"/>
          </a:xfrm>
        </p:spPr>
        <p:txBody>
          <a:bodyPr>
            <a:normAutofit/>
          </a:bodyPr>
          <a:lstStyle/>
          <a:p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Програмна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реалізація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412777"/>
            <a:ext cx="461016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3212976"/>
            <a:ext cx="5987331" cy="298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843808" y="548680"/>
            <a:ext cx="3456384" cy="629816"/>
          </a:xfrm>
        </p:spPr>
        <p:txBody>
          <a:bodyPr>
            <a:normAutofit/>
          </a:bodyPr>
          <a:lstStyle/>
          <a:p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Програмна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реалізація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628800"/>
            <a:ext cx="5976664" cy="4559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843808" y="548680"/>
            <a:ext cx="3456384" cy="629816"/>
          </a:xfrm>
        </p:spPr>
        <p:txBody>
          <a:bodyPr>
            <a:normAutofit/>
          </a:bodyPr>
          <a:lstStyle/>
          <a:p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Програмна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реалізація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064896" cy="507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843808" y="548680"/>
            <a:ext cx="3456384" cy="62981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Програмна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реалізація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556792"/>
            <a:ext cx="5415681" cy="417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843808" y="548680"/>
            <a:ext cx="3456384" cy="62981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Програмна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ru-RU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реалізація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756084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9832" y="908720"/>
            <a:ext cx="3816424" cy="648072"/>
          </a:xfrm>
        </p:spPr>
        <p:txBody>
          <a:bodyPr>
            <a:normAutofit fontScale="90000"/>
          </a:bodyPr>
          <a:lstStyle/>
          <a:p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Дякую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увагу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!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6" descr="мономерами днк являются">
            <a:extLst>
              <a:ext uri="{FF2B5EF4-FFF2-40B4-BE49-F238E27FC236}">
                <a16:creationId xmlns="" xmlns:a16="http://schemas.microsoft.com/office/drawing/2014/main" id="{DC519220-47ED-4F63-90C0-B4582D63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2896"/>
            <a:ext cx="3928571" cy="246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452320" cy="436984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Актуальність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323528" y="1052736"/>
            <a:ext cx="8352928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Більшість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своїх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сил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кожен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нас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витрачає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пошук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найкращого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оптимального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вирішення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поставленого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завдання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Існує багато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NP-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повних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транспортних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задач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можливо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найти в реальному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житті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рискорення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кур'єрської служби доставки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їди для різних закладів.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Доставка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вантажів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далекі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відстані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(сушею, океаном,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повітрям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Робота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соціальних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м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іських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державних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служб.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Пошук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знаходження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шляху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звичайному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користувачеві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картографічних</a:t>
            </a:r>
            <a:r>
              <a:rPr lang="uk-UA" dirty="0" smtClean="0"/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сервісів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uk-UA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2ГИС заблокирован на AppStore — SakhaLif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5373216"/>
            <a:ext cx="2808312" cy="1152128"/>
          </a:xfrm>
          <a:prstGeom prst="rect">
            <a:avLst/>
          </a:prstGeom>
          <a:noFill/>
        </p:spPr>
      </p:pic>
      <p:pic>
        <p:nvPicPr>
          <p:cNvPr id="6" name="Picture 2" descr="Google Maps: хитрости для планирования поездок на Android - Infoba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149080"/>
            <a:ext cx="2694395" cy="1368152"/>
          </a:xfrm>
          <a:prstGeom prst="rect">
            <a:avLst/>
          </a:prstGeom>
          <a:noFill/>
        </p:spPr>
      </p:pic>
      <p:pic>
        <p:nvPicPr>
          <p:cNvPr id="7170" name="Picture 2" descr="Доставка еды на дом меню Воронеж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4005064"/>
            <a:ext cx="2880320" cy="17137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15616" y="620688"/>
            <a:ext cx="7452320" cy="43698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uk-UA" sz="2400" b="1" dirty="0" err="1" smtClean="0">
                <a:latin typeface="Times New Roman" pitchFamily="18" charset="0"/>
                <a:cs typeface="Times New Roman" pitchFamily="18" charset="0"/>
              </a:rPr>
              <a:t>гляд</a:t>
            </a: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існуючих </a:t>
            </a: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рішень та їх проблеми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467544" y="1052736"/>
            <a:ext cx="835292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uk-UA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467544" y="1196752"/>
            <a:ext cx="8352928" cy="770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Існує немало різних алгоритмів для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вирішення транспортної задачі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комівояжера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Графові рішення алгоритмом 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Дейкстри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-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Методи потенціалів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Повні та випадкові перебори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		-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Жадібні алгоритми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Алгоритм 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Флойда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	-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Імітації відпалу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Але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існують також і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невизначеності такі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як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Ч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ас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очікування клієнта або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вантажу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робки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та аварії, платні дороги, досвід роботи та водіння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кур'єру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П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риродні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та технічні явища, затратити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палива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uk-UA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0" name="Picture 6" descr="Цікаві факти про дощ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4869160"/>
            <a:ext cx="2448272" cy="1619626"/>
          </a:xfrm>
          <a:prstGeom prst="rect">
            <a:avLst/>
          </a:prstGeom>
          <a:noFill/>
        </p:spPr>
      </p:pic>
      <p:pic>
        <p:nvPicPr>
          <p:cNvPr id="1032" name="Picture 8" descr="Зимові явища природи - Дослідницька діяльність учнів 2 клас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869160"/>
            <a:ext cx="3080700" cy="1584176"/>
          </a:xfrm>
          <a:prstGeom prst="rect">
            <a:avLst/>
          </a:prstGeom>
          <a:noFill/>
        </p:spPr>
      </p:pic>
      <p:sp>
        <p:nvSpPr>
          <p:cNvPr id="6146" name="AutoShape 2" descr="Пробки на дорогах часто возникают вследствие парковки под запрещаемыми  знаками | Улицы и площади Харьков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148" name="AutoShape 4" descr="Пробки на дорогах часто возникают вследствие парковки под запрещаемыми  знаками | Улицы и площади Харьков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179512" y="1916832"/>
            <a:ext cx="871296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	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79712" y="692696"/>
            <a:ext cx="7452320" cy="436984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400" b="1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Переваги та недоліки існуючих рішень</a:t>
            </a:r>
            <a:r>
              <a:rPr kumimoji="0" lang="uk-UA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467544" y="1196752"/>
            <a:ext cx="8352928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Недоліки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звичайних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рішень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повні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випадкови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перебори)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о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бмежені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в кількості вхідних даних так як час збільшується 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експоненційно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них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відсутність налаштувань</a:t>
            </a:r>
          </a:p>
          <a:p>
            <a:pPr algn="just">
              <a:lnSpc>
                <a:spcPct val="150000"/>
              </a:lnSpc>
            </a:pP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Переваги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простота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для маленьких практичних завдань мінімальний час роботи та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використання оперативної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пам'яті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+ відсутність налаштувань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Для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ефективного перебору на практиці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я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буду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застосовувати евристичні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алгоритми, які дають не точне, а наближене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рішення і добре підходять для перебору великої кількості даних з налаштуванням алгоритму,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що поступово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поліпшується, наприклад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генетичний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алгоритм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uk-UA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1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692696"/>
            <a:ext cx="5616624" cy="648072"/>
          </a:xfrm>
        </p:spPr>
        <p:txBody>
          <a:bodyPr>
            <a:normAutofit/>
          </a:bodyPr>
          <a:lstStyle/>
          <a:p>
            <a:pPr algn="ctr"/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Постановка задач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47C804-DA25-41A0-98A7-5E1EEDC5886F}"/>
              </a:ext>
            </a:extLst>
          </p:cNvPr>
          <p:cNvSpPr txBox="1"/>
          <p:nvPr/>
        </p:nvSpPr>
        <p:spPr>
          <a:xfrm>
            <a:off x="467544" y="162880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11560" y="1412776"/>
            <a:ext cx="7992888" cy="1008112"/>
          </a:xfrm>
          <a:prstGeom prst="rect">
            <a:avLst/>
          </a:prstGeom>
        </p:spPr>
        <p:txBody>
          <a:bodyPr vert="horz" anchor="ctr">
            <a:normAutofit fontScale="25000" lnSpcReduction="20000"/>
          </a:bodyPr>
          <a:lstStyle/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uk-UA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sz="5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sz="5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sz="5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sz="5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Аналіз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транспортних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задач та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огляд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існуючих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рішень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Формалізація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математичне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моделювання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предметної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області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Застосування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генетичних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алгоритмів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розв'язання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задачі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комівояжера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Проектування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програмного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забезпечення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оптимізації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вантажоперевезень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Програмна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6400" dirty="0" err="1" smtClean="0">
                <a:latin typeface="Times New Roman" pitchFamily="18" charset="0"/>
                <a:cs typeface="Times New Roman" pitchFamily="18" charset="0"/>
              </a:rPr>
              <a:t>реалізація</a:t>
            </a:r>
            <a:r>
              <a:rPr lang="ru-RU" sz="6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6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ru-RU" sz="5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kumimoji="0" lang="ru-RU" sz="5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27" name="Picture 3" descr="Задача коммивояжера | Блог 4bra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149080"/>
            <a:ext cx="3630475" cy="1944216"/>
          </a:xfrm>
          <a:prstGeom prst="rect">
            <a:avLst/>
          </a:prstGeom>
          <a:noFill/>
        </p:spPr>
      </p:pic>
      <p:pic>
        <p:nvPicPr>
          <p:cNvPr id="18434" name="Picture 2" descr="Как составить To Do List на английско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149080"/>
            <a:ext cx="3398400" cy="1957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568952" cy="197768"/>
          </a:xfrm>
        </p:spPr>
        <p:txBody>
          <a:bodyPr>
            <a:noAutofit/>
          </a:bodyPr>
          <a:lstStyle/>
          <a:p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Формалізація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математичне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моделювання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предметної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області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67544" y="692696"/>
            <a:ext cx="849694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А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лгоритмічна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складність 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симетрічної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задачі комівояжера з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пунктів</a:t>
            </a:r>
          </a:p>
          <a:p>
            <a:pPr algn="just"/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становить 	     тому вже для 30 пунктів спрямування пошук шляху є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складним завданням. </a:t>
            </a:r>
          </a:p>
          <a:p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маршрут кожного транспортного засобу накладається ряд обмежень. Основні обмеження представлені формулами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0" y="1700808"/>
          <a:ext cx="4392487" cy="1656183"/>
        </p:xfrm>
        <a:graphic>
          <a:graphicData uri="http://schemas.openxmlformats.org/presentationml/2006/ole">
            <p:oleObj spid="_x0000_s2050" name="Документ" r:id="rId3" imgW="3216480" imgH="1224044" progId="Word.Document.12">
              <p:embed/>
            </p:oleObj>
          </a:graphicData>
        </a:graphic>
      </p:graphicFrame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3212976"/>
            <a:ext cx="1698625" cy="639763"/>
          </a:xfrm>
          <a:prstGeom prst="rect">
            <a:avLst/>
          </a:prstGeom>
          <a:noFill/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4077072"/>
            <a:ext cx="1800200" cy="609648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3779912" y="42210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вантажопідйомність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          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попит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відповідного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клієнта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безліч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клієнтів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/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1880" y="4221088"/>
            <a:ext cx="232346" cy="303659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56176" y="4293096"/>
            <a:ext cx="456183" cy="248827"/>
          </a:xfrm>
          <a:prstGeom prst="rect">
            <a:avLst/>
          </a:prstGeom>
          <a:noFill/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5373216"/>
            <a:ext cx="2592287" cy="27186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131840" y="335699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1.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899592" y="436510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2.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1403648" y="530120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644008" y="5373216"/>
          <a:ext cx="1719263" cy="396875"/>
        </p:xfrm>
        <a:graphic>
          <a:graphicData uri="http://schemas.openxmlformats.org/presentationml/2006/ole">
            <p:oleObj spid="_x0000_s2051" name="Документ" r:id="rId9" imgW="1738210" imgH="406095" progId="Word.Document.12">
              <p:embed/>
            </p:oleObj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868144" y="5301208"/>
            <a:ext cx="159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-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ч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ас прибуття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24128" y="5877272"/>
            <a:ext cx="190500" cy="225425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940152" y="5805264"/>
            <a:ext cx="22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-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ч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ас обслуговування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76672"/>
            <a:ext cx="9433048" cy="1008112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Застосування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генетичних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алгоритмів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розв'язання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задачі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комівояжера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1412776"/>
            <a:ext cx="8496944" cy="1255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Генотип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– унікальні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географічні координати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довгота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широта, адрес). В подальшому будуть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кодуватимуться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алгоритму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як порядок обходу маршруту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графа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цифрою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та числом.</a:t>
            </a:r>
          </a:p>
          <a:p>
            <a:pPr>
              <a:lnSpc>
                <a:spcPct val="150000"/>
              </a:lnSpc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		</a:t>
            </a: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36912"/>
            <a:ext cx="2304256" cy="3597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780928"/>
            <a:ext cx="301271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76672"/>
            <a:ext cx="9433048" cy="1008112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Застосування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генетичних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алгоритмів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розв'язання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задачі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комівояжера</a:t>
            </a:r>
            <a:endParaRPr lang="ru-RU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484784"/>
            <a:ext cx="84969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	Хромосома -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унікальна послідовність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генів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та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сума пройденого шляху в кілометрах, сюди ж додамо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витрачений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час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та паливо цього шляху, тип транспорту, сума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доставки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від початкового пункту і до нього же. (Рисунок 9.1)</a:t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 	Рисунок 9.1 – Програмна особина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068960"/>
            <a:ext cx="496855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4581128"/>
            <a:ext cx="3176017" cy="1508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4149080"/>
            <a:ext cx="2520280" cy="37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Городская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4966</TotalTime>
  <Words>293</Words>
  <Application>Microsoft Office PowerPoint</Application>
  <PresentationFormat>Экран (4:3)</PresentationFormat>
  <Paragraphs>187</Paragraphs>
  <Slides>25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7" baseType="lpstr">
      <vt:lpstr>Городская</vt:lpstr>
      <vt:lpstr>Документ</vt:lpstr>
      <vt:lpstr>Слайд 1</vt:lpstr>
      <vt:lpstr>Мета та об’єкт дослідження</vt:lpstr>
      <vt:lpstr>Актуальність</vt:lpstr>
      <vt:lpstr>Огляд існуючих рішень та їх проблеми</vt:lpstr>
      <vt:lpstr>Слайд 5</vt:lpstr>
      <vt:lpstr>Постановка задач</vt:lpstr>
      <vt:lpstr>Формалізація та математичне моделювання предметної області</vt:lpstr>
      <vt:lpstr>Застосування генетичних алгоритмів до розв'язання задачі комівояжера</vt:lpstr>
      <vt:lpstr>Застосування генетичних алгоритмів до розв'язання задачі комівояжера</vt:lpstr>
      <vt:lpstr>Популяції</vt:lpstr>
      <vt:lpstr>Турнірний відбір</vt:lpstr>
      <vt:lpstr>Слайд 12</vt:lpstr>
      <vt:lpstr>Слайд 13</vt:lpstr>
      <vt:lpstr>Слайд 14</vt:lpstr>
      <vt:lpstr>Архітектура додатку клієнтської сторони</vt:lpstr>
      <vt:lpstr>Архітектура додатку серверної сторони в Visual Studio 2022</vt:lpstr>
      <vt:lpstr>Архітектура додатку серверної сторони в Sql Server</vt:lpstr>
      <vt:lpstr>Слайд 18</vt:lpstr>
      <vt:lpstr>Архітектура додатку серверної сторони</vt:lpstr>
      <vt:lpstr>Програмна реалізація</vt:lpstr>
      <vt:lpstr>Програмна реалізація</vt:lpstr>
      <vt:lpstr>Програмна реалізація</vt:lpstr>
      <vt:lpstr>Слайд 23</vt:lpstr>
      <vt:lpstr>Слайд 24</vt:lpstr>
      <vt:lpstr>Дякую за увагу!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Moksim</dc:creator>
  <cp:lastModifiedBy>Moksim</cp:lastModifiedBy>
  <cp:revision>319</cp:revision>
  <dcterms:created xsi:type="dcterms:W3CDTF">2022-11-05T18:00:20Z</dcterms:created>
  <dcterms:modified xsi:type="dcterms:W3CDTF">2022-11-18T09:30:27Z</dcterms:modified>
</cp:coreProperties>
</file>